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9" r:id="rId12"/>
    <p:sldId id="380" r:id="rId13"/>
    <p:sldId id="383" r:id="rId14"/>
    <p:sldId id="382" r:id="rId15"/>
    <p:sldId id="378" r:id="rId16"/>
    <p:sldId id="381" r:id="rId17"/>
    <p:sldId id="373" r:id="rId18"/>
    <p:sldId id="273" r:id="rId19"/>
    <p:sldId id="370" r:id="rId20"/>
    <p:sldId id="374" r:id="rId21"/>
    <p:sldId id="263" r:id="rId22"/>
    <p:sldId id="260" r:id="rId23"/>
    <p:sldId id="376" r:id="rId24"/>
    <p:sldId id="269" r:id="rId2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841"/>
    <a:srgbClr val="FFFFFF"/>
    <a:srgbClr val="E1904D"/>
    <a:srgbClr val="3776B1"/>
    <a:srgbClr val="005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5256" autoAdjust="0"/>
  </p:normalViewPr>
  <p:slideViewPr>
    <p:cSldViewPr>
      <p:cViewPr varScale="1">
        <p:scale>
          <a:sx n="56" d="100"/>
          <a:sy n="56" d="100"/>
        </p:scale>
        <p:origin x="533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81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20/02/2022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B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video" Target="../media/media1.mp4"/><Relationship Id="rId16" Type="http://schemas.openxmlformats.org/officeDocument/2006/relationships/image" Target="../media/image24.svg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17" Type="http://schemas.openxmlformats.org/officeDocument/2006/relationships/image" Target="../media/image30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32.svg"/><Relationship Id="rId1" Type="http://schemas.openxmlformats.org/officeDocument/2006/relationships/video" Target="NULL" TargetMode="External"/><Relationship Id="rId6" Type="http://schemas.openxmlformats.org/officeDocument/2006/relationships/image" Target="../media/image28.sv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4.sv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34.svg"/><Relationship Id="rId5" Type="http://schemas.openxmlformats.org/officeDocument/2006/relationships/image" Target="../media/image12.png"/><Relationship Id="rId15" Type="http://schemas.openxmlformats.org/officeDocument/2006/relationships/image" Target="../media/image20.svg"/><Relationship Id="rId10" Type="http://schemas.openxmlformats.org/officeDocument/2006/relationships/image" Target="../media/image18.svg"/><Relationship Id="rId19" Type="http://schemas.openxmlformats.org/officeDocument/2006/relationships/image" Target="../media/image36.svg"/><Relationship Id="rId4" Type="http://schemas.openxmlformats.org/officeDocument/2006/relationships/image" Target="../media/image33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37.png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3.svg"/><Relationship Id="rId15" Type="http://schemas.openxmlformats.org/officeDocument/2006/relationships/image" Target="../media/image29.png"/><Relationship Id="rId10" Type="http://schemas.openxmlformats.org/officeDocument/2006/relationships/image" Target="../media/image34.svg"/><Relationship Id="rId19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4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41.png"/><Relationship Id="rId2" Type="http://schemas.openxmlformats.org/officeDocument/2006/relationships/video" Target="../media/media3.mp4"/><Relationship Id="rId16" Type="http://schemas.openxmlformats.org/officeDocument/2006/relationships/image" Target="../media/image27.png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40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4.svg"/><Relationship Id="rId18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21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20.svg"/><Relationship Id="rId5" Type="http://schemas.openxmlformats.org/officeDocument/2006/relationships/image" Target="../media/image12.pn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19" Type="http://schemas.openxmlformats.org/officeDocument/2006/relationships/image" Target="../media/image46.svg"/><Relationship Id="rId4" Type="http://schemas.openxmlformats.org/officeDocument/2006/relationships/image" Target="../media/image43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4657053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12E171-0205-43F2-85A7-007B22249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386639"/>
            <a:ext cx="7643061" cy="7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2871" y="-8572207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8D9129C6-DE54-4EC4-BBF5-20F1956B5AB2}"/>
              </a:ext>
            </a:extLst>
          </p:cNvPr>
          <p:cNvGrpSpPr/>
          <p:nvPr/>
        </p:nvGrpSpPr>
        <p:grpSpPr>
          <a:xfrm>
            <a:off x="303722" y="2408941"/>
            <a:ext cx="1114928" cy="7624559"/>
            <a:chOff x="303722" y="2408941"/>
            <a:chExt cx="1114928" cy="7624559"/>
          </a:xfrm>
        </p:grpSpPr>
        <p:pic>
          <p:nvPicPr>
            <p:cNvPr id="31" name="Elemento grafico 30" descr="Campana contorno">
              <a:extLst>
                <a:ext uri="{FF2B5EF4-FFF2-40B4-BE49-F238E27FC236}">
                  <a16:creationId xmlns:a16="http://schemas.microsoft.com/office/drawing/2014/main" id="{18E04263-60D3-418A-BDE3-13EC427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863" y="2408941"/>
              <a:ext cx="1080000" cy="1080000"/>
            </a:xfrm>
            <a:prstGeom prst="rect">
              <a:avLst/>
            </a:prstGeom>
          </p:spPr>
        </p:pic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722" y="8953500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8650" y="5881517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7441" y="4024627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7441" y="7497203"/>
              <a:ext cx="1080000" cy="1080000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D0671DA3-EEF2-4534-8B30-8A2456B87CF7}"/>
              </a:ext>
            </a:extLst>
          </p:cNvPr>
          <p:cNvSpPr/>
          <p:nvPr/>
        </p:nvSpPr>
        <p:spPr>
          <a:xfrm>
            <a:off x="1390435" y="67298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1F5761F-2716-4DF8-9DC1-DB72125CB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Tutorial &amp; Associa Box</a:t>
            </a:r>
            <a:endParaRPr sz="48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6DF68D-5C5C-46B7-9090-EC7CB6AAFD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7" y="342900"/>
            <a:ext cx="1940765" cy="2587687"/>
          </a:xfrm>
          <a:prstGeom prst="rect">
            <a:avLst/>
          </a:prstGeom>
        </p:spPr>
      </p:pic>
      <p:pic>
        <p:nvPicPr>
          <p:cNvPr id="3" name="2022-02-19 10-25-3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88D4EF5-62B0-4713-8842-18F4422A6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246937" y="1090020"/>
            <a:ext cx="3794125" cy="8229600"/>
          </a:xfrm>
          <a:prstGeom prst="flowChartAlternateProcess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75EF29-E1F9-487A-BF2B-76DD17B969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67380"/>
            <a:ext cx="5638800" cy="87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674370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A045D33-BA4C-40E6-BB6C-FB7C31083539}"/>
              </a:ext>
            </a:extLst>
          </p:cNvPr>
          <p:cNvGrpSpPr/>
          <p:nvPr/>
        </p:nvGrpSpPr>
        <p:grpSpPr>
          <a:xfrm>
            <a:off x="381000" y="4487174"/>
            <a:ext cx="1098797" cy="5501872"/>
            <a:chOff x="305013" y="4518428"/>
            <a:chExt cx="1098797" cy="5501872"/>
          </a:xfrm>
        </p:grpSpPr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5013" y="8922419"/>
              <a:ext cx="1080000" cy="1097881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810" y="6028961"/>
              <a:ext cx="1080000" cy="1097881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5013" y="4518428"/>
              <a:ext cx="1080000" cy="1097881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3810" y="7551718"/>
              <a:ext cx="1080000" cy="1097881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7AE8DE18-0DAC-40DA-A7D3-66B93CA8F26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13622"/>
            <a:ext cx="2237406" cy="2983208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742BD513-F77B-40A1-9364-82B3BF294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Notifica</a:t>
            </a:r>
            <a:endParaRPr sz="4800" dirty="0"/>
          </a:p>
        </p:txBody>
      </p:sp>
      <p:pic>
        <p:nvPicPr>
          <p:cNvPr id="4" name="funzionalità">
            <a:hlinkClick r:id="" action="ppaction://media"/>
            <a:extLst>
              <a:ext uri="{FF2B5EF4-FFF2-40B4-BE49-F238E27FC236}">
                <a16:creationId xmlns:a16="http://schemas.microsoft.com/office/drawing/2014/main" id="{09CF5EF1-F70F-467F-8FBA-898C31519C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5519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281069" y="1246864"/>
            <a:ext cx="3725862" cy="8042514"/>
          </a:xfrm>
          <a:prstGeom prst="flowChartAlternateProcess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3A56C95-D40E-4692-89AC-78ED813B5A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3F4AE4C1-3157-4D82-97B5-FFDCFCF672E2}"/>
              </a:ext>
            </a:extLst>
          </p:cNvPr>
          <p:cNvSpPr/>
          <p:nvPr/>
        </p:nvSpPr>
        <p:spPr>
          <a:xfrm>
            <a:off x="1491018" y="2452082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 descr="Campana contorno">
            <a:extLst>
              <a:ext uri="{FF2B5EF4-FFF2-40B4-BE49-F238E27FC236}">
                <a16:creationId xmlns:a16="http://schemas.microsoft.com/office/drawing/2014/main" id="{0993F5C6-5F94-480F-A6A0-7B660C9B71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95229" y="262408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2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71BE9CCB-2C71-4664-BCCE-6C487223A2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366" end="107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8514" y="1310700"/>
            <a:ext cx="3750973" cy="813600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19453" y="-4575152"/>
            <a:ext cx="1763035" cy="17138104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00" y="1943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800" y="85593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555" y="6627360"/>
            <a:ext cx="720000" cy="72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000" y="6959100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Telecamera di sicurezza contorno">
            <a:extLst>
              <a:ext uri="{FF2B5EF4-FFF2-40B4-BE49-F238E27FC236}">
                <a16:creationId xmlns:a16="http://schemas.microsoft.com/office/drawing/2014/main" id="{6B45F1BB-831F-4D88-9B18-AD168270D1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200" y="5358900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29C814B-349A-415F-A88A-6D8996C15E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" y="-283027"/>
            <a:ext cx="2069645" cy="275952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849551-B06C-456E-8183-FD03242C2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4" y="1124857"/>
            <a:ext cx="5672931" cy="8694964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406136B9-7AD7-4A81-9C96-CBAD5CFC6FC2}"/>
              </a:ext>
            </a:extLst>
          </p:cNvPr>
          <p:cNvSpPr/>
          <p:nvPr/>
        </p:nvSpPr>
        <p:spPr>
          <a:xfrm>
            <a:off x="1324563" y="3451428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27835" y="3563233"/>
            <a:ext cx="1080000" cy="1080000"/>
          </a:xfrm>
          <a:prstGeom prst="rect">
            <a:avLst/>
          </a:prstGeom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71DDC07E-510B-4F3D-8B48-85D2126A3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Tracking GPS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56799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21609" y="-28641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00" y="17775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" y="85593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010" y="66273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2555" y="3149100"/>
            <a:ext cx="1080000" cy="108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000" y="6896100"/>
            <a:ext cx="1080000" cy="108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5B7E6B-BB54-406F-8DFD-8FB874DDD85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" y="-535784"/>
            <a:ext cx="2358046" cy="3144061"/>
          </a:xfrm>
          <a:prstGeom prst="rect">
            <a:avLst/>
          </a:prstGeom>
        </p:spPr>
      </p:pic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2BF8F019-14CD-40FA-8AC0-E7997B4871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328" end="3376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46938" y="1211580"/>
            <a:ext cx="3794125" cy="8229600"/>
          </a:xfrm>
          <a:prstGeom prst="flowChartAlternateProcess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BC5F845-E754-4AAB-B0AB-50E6141B2A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211580"/>
            <a:ext cx="5672931" cy="8716620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504312C0-BFE1-4733-9132-21CC6C11700F}"/>
              </a:ext>
            </a:extLst>
          </p:cNvPr>
          <p:cNvSpPr/>
          <p:nvPr/>
        </p:nvSpPr>
        <p:spPr>
          <a:xfrm>
            <a:off x="1383024" y="4669408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 descr="Telecamera di sicurezza contorno">
            <a:extLst>
              <a:ext uri="{FF2B5EF4-FFF2-40B4-BE49-F238E27FC236}">
                <a16:creationId xmlns:a16="http://schemas.microsoft.com/office/drawing/2014/main" id="{28A0BE7E-378F-475A-B43F-59ED858E8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60780" y="4882677"/>
            <a:ext cx="1080000" cy="108000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5CEA302F-E9FD-4742-95E3-FB83A8E01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Videosorveglianza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4508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12573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800" y="1625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789" y="867393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459" y="4666500"/>
            <a:ext cx="1080000" cy="108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1745" y="3086100"/>
            <a:ext cx="1080000" cy="1080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EBA222F-81BD-4B03-9BBD-5ADBF9909DB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68" y="-459090"/>
            <a:ext cx="2145845" cy="2861127"/>
          </a:xfrm>
          <a:prstGeom prst="rect">
            <a:avLst/>
          </a:prstGeom>
        </p:spPr>
      </p:pic>
      <p:pic>
        <p:nvPicPr>
          <p:cNvPr id="43" name="2022-02-18 19-46-2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B45C264-8016-4953-A871-68FEADD11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84119" y="1212929"/>
            <a:ext cx="3963932" cy="8001001"/>
          </a:xfrm>
          <a:prstGeom prst="flowChartAlternateProcess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9B942FD-FC4B-4FAE-9450-0C848C5C23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007189"/>
            <a:ext cx="5672931" cy="871662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D387F6F8-60C5-4580-B1A3-58B2D25831B8}"/>
              </a:ext>
            </a:extLst>
          </p:cNvPr>
          <p:cNvSpPr/>
          <p:nvPr/>
        </p:nvSpPr>
        <p:spPr>
          <a:xfrm>
            <a:off x="1399823" y="6280293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Elemento grafico 27" descr="Database contorno">
            <a:extLst>
              <a:ext uri="{FF2B5EF4-FFF2-40B4-BE49-F238E27FC236}">
                <a16:creationId xmlns:a16="http://schemas.microsoft.com/office/drawing/2014/main" id="{C4B63B2D-F895-4CCB-BA8C-A832EE435F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04034" y="6493562"/>
            <a:ext cx="1080000" cy="108000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A8F59698-AE9A-4744-BCA7-850605636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2831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Storico video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86137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448703E9-C8A0-4BEF-B7D0-B2F0741430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61" end="695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6938" y="1211580"/>
            <a:ext cx="3794125" cy="804672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3230" y="-1011783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555" y="615175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555" y="4991100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74CFD7C8-CFD6-49F4-BFD0-5F9363FE0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000" y="6667500"/>
            <a:ext cx="1080000" cy="1080000"/>
          </a:xfrm>
          <a:prstGeom prst="rect">
            <a:avLst/>
          </a:prstGeom>
        </p:spPr>
      </p:pic>
      <p:pic>
        <p:nvPicPr>
          <p:cNvPr id="18" name="Elemento grafico 17" descr="Campana contorno">
            <a:extLst>
              <a:ext uri="{FF2B5EF4-FFF2-40B4-BE49-F238E27FC236}">
                <a16:creationId xmlns:a16="http://schemas.microsoft.com/office/drawing/2014/main" id="{4057C688-801E-48B4-A8A9-84CF3A656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7800" y="1853700"/>
            <a:ext cx="1080000" cy="108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0A656C5-610D-4AA2-81BE-B1D7295D59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1" y="-332466"/>
            <a:ext cx="2145845" cy="28611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02F6CC1-8D10-4F07-888D-8EA52457BD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1BBCA71E-91C0-41A8-A625-4361BE1FF5E3}"/>
              </a:ext>
            </a:extLst>
          </p:cNvPr>
          <p:cNvSpPr/>
          <p:nvPr/>
        </p:nvSpPr>
        <p:spPr>
          <a:xfrm>
            <a:off x="1397139" y="8236451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Elemento grafico 16" descr="Wireless contorno">
            <a:extLst>
              <a:ext uri="{FF2B5EF4-FFF2-40B4-BE49-F238E27FC236}">
                <a16:creationId xmlns:a16="http://schemas.microsoft.com/office/drawing/2014/main" id="{C17B15AE-6362-4443-8216-E9A3E19EA9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95494" y="8322848"/>
            <a:ext cx="1080000" cy="1080000"/>
          </a:xfrm>
          <a:prstGeom prst="rect">
            <a:avLst/>
          </a:prstGeom>
        </p:spPr>
      </p:pic>
      <p:pic>
        <p:nvPicPr>
          <p:cNvPr id="21" name="Elemento grafico 20" descr="Mappa con segnaposto contorno">
            <a:extLst>
              <a:ext uri="{FF2B5EF4-FFF2-40B4-BE49-F238E27FC236}">
                <a16:creationId xmlns:a16="http://schemas.microsoft.com/office/drawing/2014/main" id="{3EEFC59D-DB1B-4F07-9C16-D4CF12B522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3489" y="3301500"/>
            <a:ext cx="1080000" cy="1080000"/>
          </a:xfrm>
          <a:prstGeom prst="rect">
            <a:avLst/>
          </a:prstGeom>
        </p:spPr>
      </p:pic>
      <p:sp>
        <p:nvSpPr>
          <p:cNvPr id="23" name="object 3">
            <a:extLst>
              <a:ext uri="{FF2B5EF4-FFF2-40B4-BE49-F238E27FC236}">
                <a16:creationId xmlns:a16="http://schemas.microsoft.com/office/drawing/2014/main" id="{6B0FFAD0-4B38-413F-9E4D-222D7AA8B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Connettività di bordo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87034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backend.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2286000" y="6680418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963400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Utenti illimitati.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45738DE-2558-43AA-839D-41A3BAFF0746}"/>
              </a:ext>
            </a:extLst>
          </p:cNvPr>
          <p:cNvSpPr/>
          <p:nvPr/>
        </p:nvSpPr>
        <p:spPr>
          <a:xfrm>
            <a:off x="13432326" y="4035186"/>
            <a:ext cx="91505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none" lIns="91440" tIns="45720" rIns="91440" bIns="45720">
            <a:spAutoFit/>
            <a:sp3d>
              <a:bevelT w="0" h="0"/>
            </a:sp3d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18841">
                    <a:alpha val="79000"/>
                  </a:srgb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2649770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 sono le prospettive di guadagno?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2552065" y="4250782"/>
            <a:ext cx="6591300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iniziale del box.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connettività sarà inclusa in un </a:t>
            </a:r>
            <a:r>
              <a:rPr lang="it-IT" sz="2800" b="1" spc="-3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canone mensile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dei device aggiuntivi.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115050" y="800100"/>
            <a:ext cx="6057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Revenue streams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E33B1C-1F5B-418E-9CCD-65050EBAB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1846933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0" y="847309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948055" y="216930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E1904D"/>
                </a:solidFill>
                <a:latin typeface="Century Gothic"/>
                <a:cs typeface="Century Gothic"/>
              </a:rPr>
              <a:t>eam</a:t>
            </a: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EF6A14-A58C-44AE-B087-FB2A1F9C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11871"/>
          <a:stretch/>
        </p:blipFill>
        <p:spPr>
          <a:xfrm>
            <a:off x="6560053" y="2933020"/>
            <a:ext cx="2589853" cy="27171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7C3DB6-9818-4088-B173-77296F910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/>
          <a:stretch/>
        </p:blipFill>
        <p:spPr bwMode="auto">
          <a:xfrm>
            <a:off x="948055" y="3007044"/>
            <a:ext cx="2532625" cy="2607259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6EC279E3-7DAC-4FDB-8309-A6FA2A7530B1}"/>
              </a:ext>
            </a:extLst>
          </p:cNvPr>
          <p:cNvSpPr txBox="1"/>
          <p:nvPr/>
        </p:nvSpPr>
        <p:spPr>
          <a:xfrm>
            <a:off x="6452481" y="5805002"/>
            <a:ext cx="2895600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Simona Pentangelo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F5A7D03-1BF2-4932-99E9-CEC8C03DDD82}"/>
              </a:ext>
            </a:extLst>
          </p:cNvPr>
          <p:cNvSpPr txBox="1"/>
          <p:nvPr/>
        </p:nvSpPr>
        <p:spPr>
          <a:xfrm>
            <a:off x="1207751" y="5805002"/>
            <a:ext cx="218677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Lucio Squitieri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448299-26D3-4FDF-8E0B-7DE4EA7AC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" t="3360" r="5870" b="26296"/>
          <a:stretch/>
        </p:blipFill>
        <p:spPr>
          <a:xfrm>
            <a:off x="3591389" y="6136002"/>
            <a:ext cx="2641996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E8397A72-3410-4E5D-AB07-4FC068C649B3}"/>
              </a:ext>
            </a:extLst>
          </p:cNvPr>
          <p:cNvSpPr txBox="1"/>
          <p:nvPr/>
        </p:nvSpPr>
        <p:spPr>
          <a:xfrm>
            <a:off x="3779309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Pisapia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92EC686-2EB8-4B49-B23A-ADE8B3E2B2A9}"/>
              </a:ext>
            </a:extLst>
          </p:cNvPr>
          <p:cNvSpPr txBox="1"/>
          <p:nvPr/>
        </p:nvSpPr>
        <p:spPr>
          <a:xfrm>
            <a:off x="9598892" y="323114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005B95"/>
                </a:solidFill>
                <a:latin typeface="Century Gothic"/>
                <a:cs typeface="Century Gothic"/>
              </a:rPr>
              <a:t>utor</a:t>
            </a: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005B95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73B128C2-DEB7-4B5C-BFDC-70A4F7D39A8A}"/>
              </a:ext>
            </a:extLst>
          </p:cNvPr>
          <p:cNvSpPr txBox="1"/>
          <p:nvPr/>
        </p:nvSpPr>
        <p:spPr>
          <a:xfrm>
            <a:off x="14131681" y="4240176"/>
            <a:ext cx="2407709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Ciliberti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A06CFCB-56B0-4D9C-8FCE-80A665530FCE}"/>
              </a:ext>
            </a:extLst>
          </p:cNvPr>
          <p:cNvSpPr txBox="1"/>
          <p:nvPr/>
        </p:nvSpPr>
        <p:spPr>
          <a:xfrm>
            <a:off x="14131681" y="6019618"/>
            <a:ext cx="3130234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Salvatore Moscariello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FA4EB57-5F2B-44A9-AEE3-BB2B1CBF682D}"/>
              </a:ext>
            </a:extLst>
          </p:cNvPr>
          <p:cNvSpPr txBox="1"/>
          <p:nvPr/>
        </p:nvSpPr>
        <p:spPr>
          <a:xfrm>
            <a:off x="14131681" y="5085730"/>
            <a:ext cx="230620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Pietro Catalano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3999C6C-9C08-4471-B99A-F623389454B3}"/>
              </a:ext>
            </a:extLst>
          </p:cNvPr>
          <p:cNvSpPr txBox="1"/>
          <p:nvPr/>
        </p:nvSpPr>
        <p:spPr>
          <a:xfrm>
            <a:off x="10050411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Felice Coppola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A606AE9-6D59-41C0-A468-8B8A46A2E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48" t="11169" r="8578" b="23645"/>
          <a:stretch/>
        </p:blipFill>
        <p:spPr>
          <a:xfrm>
            <a:off x="9808203" y="6224251"/>
            <a:ext cx="2940424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63435" y="1195230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2667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1071</TotalTime>
  <Words>1009</Words>
  <Application>Microsoft Office PowerPoint</Application>
  <PresentationFormat>Personalizzato</PresentationFormat>
  <Paragraphs>137</Paragraphs>
  <Slides>24</Slides>
  <Notes>12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Tutorial &amp; Associa Box</vt:lpstr>
      <vt:lpstr>Notifica</vt:lpstr>
      <vt:lpstr>Tracking GPS</vt:lpstr>
      <vt:lpstr>Videosorveglianza</vt:lpstr>
      <vt:lpstr>Storico video</vt:lpstr>
      <vt:lpstr>Connettività di bordo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Quali sono le prospettive di guadagno?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35</cp:revision>
  <dcterms:created xsi:type="dcterms:W3CDTF">2021-11-19T10:40:53Z</dcterms:created>
  <dcterms:modified xsi:type="dcterms:W3CDTF">2022-02-20T10:02:03Z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